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302" r:id="rId6"/>
    <p:sldId id="320" r:id="rId7"/>
    <p:sldId id="263" r:id="rId8"/>
    <p:sldId id="274" r:id="rId9"/>
    <p:sldId id="322" r:id="rId10"/>
    <p:sldId id="323" r:id="rId11"/>
    <p:sldId id="321" r:id="rId12"/>
    <p:sldId id="282" r:id="rId13"/>
    <p:sldId id="260" r:id="rId14"/>
    <p:sldId id="299" r:id="rId15"/>
    <p:sldId id="281" r:id="rId16"/>
    <p:sldId id="261" r:id="rId17"/>
    <p:sldId id="283" r:id="rId18"/>
    <p:sldId id="324" r:id="rId19"/>
    <p:sldId id="293" r:id="rId20"/>
    <p:sldId id="296" r:id="rId21"/>
    <p:sldId id="325" r:id="rId22"/>
    <p:sldId id="297" r:id="rId23"/>
    <p:sldId id="262" r:id="rId24"/>
    <p:sldId id="298" r:id="rId25"/>
  </p:sldIdLst>
  <p:sldSz cx="9144000" cy="5143500" type="screen16x9"/>
  <p:notesSz cx="6858000" cy="9144000"/>
  <p:embeddedFontLst>
    <p:embeddedFont>
      <p:font typeface="Adobe Fan Heiti Std B" panose="020B0700000000000000" pitchFamily="34" charset="-128"/>
      <p:bold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220"/>
    <a:srgbClr val="009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91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0B5F541C-FA16-C283-AD89-B0F1CDB4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20488dc78_0_5:notes">
            <a:extLst>
              <a:ext uri="{FF2B5EF4-FFF2-40B4-BE49-F238E27FC236}">
                <a16:creationId xmlns:a16="http://schemas.microsoft.com/office/drawing/2014/main" id="{EAAA14C1-7948-D633-2CBB-5AAA9E439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20488dc78_0_5:notes">
            <a:extLst>
              <a:ext uri="{FF2B5EF4-FFF2-40B4-BE49-F238E27FC236}">
                <a16:creationId xmlns:a16="http://schemas.microsoft.com/office/drawing/2014/main" id="{03E9C571-E390-295E-8143-24503E07F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31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6D876FC-9A3F-020A-417F-F47354300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198ddddeb_0_32:notes">
            <a:extLst>
              <a:ext uri="{FF2B5EF4-FFF2-40B4-BE49-F238E27FC236}">
                <a16:creationId xmlns:a16="http://schemas.microsoft.com/office/drawing/2014/main" id="{68BD77CA-FA93-4B26-4FF1-2E9FE9AD1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198ddddeb_0_32:notes">
            <a:extLst>
              <a:ext uri="{FF2B5EF4-FFF2-40B4-BE49-F238E27FC236}">
                <a16:creationId xmlns:a16="http://schemas.microsoft.com/office/drawing/2014/main" id="{14F44704-4976-85AC-A7CF-B9B9CB7F6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631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01B692B4-7FBD-67D5-80B6-44DD146A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4bb6a45bf_0_79:notes">
            <a:extLst>
              <a:ext uri="{FF2B5EF4-FFF2-40B4-BE49-F238E27FC236}">
                <a16:creationId xmlns:a16="http://schemas.microsoft.com/office/drawing/2014/main" id="{FE461425-A1DB-E0EB-0674-186316A1E2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4bb6a45bf_0_79:notes">
            <a:extLst>
              <a:ext uri="{FF2B5EF4-FFF2-40B4-BE49-F238E27FC236}">
                <a16:creationId xmlns:a16="http://schemas.microsoft.com/office/drawing/2014/main" id="{9436EDDE-FC8A-973C-403E-890EA78D4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8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4bb6a45b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4bb6a45b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F3946346-0569-68D1-BEA0-F3965D08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4bb6a45bf_0_79:notes">
            <a:extLst>
              <a:ext uri="{FF2B5EF4-FFF2-40B4-BE49-F238E27FC236}">
                <a16:creationId xmlns:a16="http://schemas.microsoft.com/office/drawing/2014/main" id="{140E0898-E9F7-C23C-83B0-17F41FCF3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4bb6a45bf_0_79:notes">
            <a:extLst>
              <a:ext uri="{FF2B5EF4-FFF2-40B4-BE49-F238E27FC236}">
                <a16:creationId xmlns:a16="http://schemas.microsoft.com/office/drawing/2014/main" id="{F8EC8B30-AA42-1852-F013-C566C5FD4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639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198dddde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198dddde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bb6a45b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bb6a45b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1added8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1added8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331ADFB-9EC6-1DD3-F9CB-DC9E94BF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1added8a8_0_5:notes">
            <a:extLst>
              <a:ext uri="{FF2B5EF4-FFF2-40B4-BE49-F238E27FC236}">
                <a16:creationId xmlns:a16="http://schemas.microsoft.com/office/drawing/2014/main" id="{36E338FB-EEB7-CDE1-7962-24CEF49A3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1added8a8_0_5:notes">
            <a:extLst>
              <a:ext uri="{FF2B5EF4-FFF2-40B4-BE49-F238E27FC236}">
                <a16:creationId xmlns:a16="http://schemas.microsoft.com/office/drawing/2014/main" id="{5E6F4182-AABD-3C04-4716-317B0F1B2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41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219b20db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219b20db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4bb6a45b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4bb6a45b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e88938f9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e88938f9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817182E9-42C6-499B-6FA5-92044774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e88938f9c_7_0:notes">
            <a:extLst>
              <a:ext uri="{FF2B5EF4-FFF2-40B4-BE49-F238E27FC236}">
                <a16:creationId xmlns:a16="http://schemas.microsoft.com/office/drawing/2014/main" id="{FF67D784-E94C-950B-B03E-6C669012D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e88938f9c_7_0:notes">
            <a:extLst>
              <a:ext uri="{FF2B5EF4-FFF2-40B4-BE49-F238E27FC236}">
                <a16:creationId xmlns:a16="http://schemas.microsoft.com/office/drawing/2014/main" id="{EF03E332-ECD6-0BB1-8934-E19BBCC7C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729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219b20db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219b20db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4bb6a45b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4bb6a45b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219b20db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2219b20db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bb6a45b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4bb6a45b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bb6a45b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bb6a45b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bb6a45b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4bb6a45b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85C3E3C-427D-E1EA-FBA9-46E88F918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bb6a45bf_0_68:notes">
            <a:extLst>
              <a:ext uri="{FF2B5EF4-FFF2-40B4-BE49-F238E27FC236}">
                <a16:creationId xmlns:a16="http://schemas.microsoft.com/office/drawing/2014/main" id="{916E3785-8494-147C-CF70-70B5E446B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4bb6a45bf_0_68:notes">
            <a:extLst>
              <a:ext uri="{FF2B5EF4-FFF2-40B4-BE49-F238E27FC236}">
                <a16:creationId xmlns:a16="http://schemas.microsoft.com/office/drawing/2014/main" id="{9052B453-D888-61BE-CBD0-24DC40BFE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41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20488dc7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20488dc7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198dddde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198dddde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60051AEF-7953-1AD3-4565-DCD75F57E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20488dc78_0_5:notes">
            <a:extLst>
              <a:ext uri="{FF2B5EF4-FFF2-40B4-BE49-F238E27FC236}">
                <a16:creationId xmlns:a16="http://schemas.microsoft.com/office/drawing/2014/main" id="{8737B5AE-58F7-0686-F8E8-956791017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20488dc78_0_5:notes">
            <a:extLst>
              <a:ext uri="{FF2B5EF4-FFF2-40B4-BE49-F238E27FC236}">
                <a16:creationId xmlns:a16="http://schemas.microsoft.com/office/drawing/2014/main" id="{FA1E2053-A6A5-E853-B458-3C16DF277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20000">
              <a:srgbClr val="258220"/>
            </a:gs>
            <a:gs pos="100000">
              <a:schemeClr val="accent4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373581" y="630225"/>
            <a:ext cx="5329643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7474B-7381-4526-7E38-0D32D54451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833" b="1833"/>
          <a:stretch/>
        </p:blipFill>
        <p:spPr>
          <a:xfrm>
            <a:off x="1049749" y="3892787"/>
            <a:ext cx="821842" cy="93643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C63DA67F-460E-57CC-277A-BCD364C1175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92" y="3949389"/>
            <a:ext cx="815857" cy="8232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FE569472-46F4-1D86-528D-C4D81704E3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8936" y="-331210"/>
            <a:ext cx="3869863" cy="38698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gradFill>
                  <a:gsLst>
                    <a:gs pos="20000">
                      <a:srgbClr val="258220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3C00FB-D7AC-9552-9B02-EE49EE126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79F3843D-74AF-22C8-04C9-546819712C7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DB783C87-5211-3536-4932-20D6704CA3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20000">
              <a:srgbClr val="258220"/>
            </a:gs>
            <a:gs pos="100000">
              <a:schemeClr val="accent4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27646-6A83-B706-2EB5-5055474CA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833" b="1833"/>
          <a:stretch/>
        </p:blipFill>
        <p:spPr>
          <a:xfrm>
            <a:off x="406425" y="3721342"/>
            <a:ext cx="772167" cy="879836"/>
          </a:xfrm>
          <a:prstGeom prst="teardrop">
            <a:avLst>
              <a:gd name="adj" fmla="val 9102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CE3AFB70-A9FC-9995-196B-D64D0E9ED454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718" y="3891146"/>
            <a:ext cx="815857" cy="8232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C456B1F-52DC-D561-ACCF-9E40B252B4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269" y="186525"/>
            <a:ext cx="3171825" cy="3162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224A6-52F3-B7E4-83B3-905248D3C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833" b="1833"/>
          <a:stretch/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BD7C265F-015D-4829-2865-20F2ACB96003}"/>
              </a:ext>
            </a:extLst>
          </p:cNvPr>
          <p:cNvPicPr preferRelativeResize="0"/>
          <p:nvPr userDrawn="1"/>
        </p:nvPicPr>
        <p:blipFill>
          <a:blip r:embed="rId3">
            <a:alphaModFix/>
            <a:duotone>
              <a:prstClr val="black"/>
              <a:srgbClr val="00931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A1635EED-C654-CCA5-0403-0483A1382B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56898F-0138-203D-04BC-22CB29F3A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C12CE42D-B2F8-1D25-B537-4E683CAFF1A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32D68CB8-5C6D-1F9E-5B16-6A386A098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05338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681FF-5933-ED03-95BF-B85383DB0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2" y="4364365"/>
            <a:ext cx="569393" cy="648787"/>
          </a:xfrm>
          <a:prstGeom prst="flowChartConnector">
            <a:avLst/>
          </a:prstGeom>
        </p:spPr>
      </p:pic>
      <p:pic>
        <p:nvPicPr>
          <p:cNvPr id="3" name="Google Shape;16;p2">
            <a:extLst>
              <a:ext uri="{FF2B5EF4-FFF2-40B4-BE49-F238E27FC236}">
                <a16:creationId xmlns:a16="http://schemas.microsoft.com/office/drawing/2014/main" id="{2F55B31F-15A9-5FE6-1B3F-61D6843F6556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4" y="4433572"/>
            <a:ext cx="457106" cy="5703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153AD05C-FD76-70BD-A7E6-4346149466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6680" y="17915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Graphic 1" descr="A collection of circles in various sizes and patterns">
            <a:extLst>
              <a:ext uri="{FF2B5EF4-FFF2-40B4-BE49-F238E27FC236}">
                <a16:creationId xmlns:a16="http://schemas.microsoft.com/office/drawing/2014/main" id="{1B98B781-CA16-E3D1-1EDE-4AE8EAA68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gradFill>
            <a:gsLst>
              <a:gs pos="20000">
                <a:srgbClr val="258220"/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gradFill>
                  <a:gsLst>
                    <a:gs pos="20000">
                      <a:srgbClr val="258220"/>
                    </a:gs>
                    <a:gs pos="100000">
                      <a:schemeClr val="accent4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Graphic 1" descr="A collection of circles in various sizes and patterns">
            <a:extLst>
              <a:ext uri="{FF2B5EF4-FFF2-40B4-BE49-F238E27FC236}">
                <a16:creationId xmlns:a16="http://schemas.microsoft.com/office/drawing/2014/main" id="{390A90B3-104E-B933-EC45-9138531A1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4" y="130348"/>
            <a:ext cx="787320" cy="7873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9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Relationship Id="rId9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onny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390203" y="578186"/>
            <a:ext cx="5404392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Data </a:t>
            </a:r>
            <a:r>
              <a:rPr lang="en-US"/>
              <a:t>collection &amp; </a:t>
            </a:r>
            <a:r>
              <a:rPr lang="en-US" dirty="0"/>
              <a:t>Machine Learning Training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483005" y="3846842"/>
            <a:ext cx="6220220" cy="666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/>
            <a:r>
              <a:rPr lang="pt-BR"/>
              <a:t>LUANAR - </a:t>
            </a:r>
            <a:r>
              <a:rPr lang="en-US"/>
              <a:t>Week </a:t>
            </a:r>
            <a:r>
              <a:rPr lang="en-US" dirty="0"/>
              <a:t>1 – Day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62A2125A-44E8-0B5A-F7C2-3216A1EE5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>
            <a:extLst>
              <a:ext uri="{FF2B5EF4-FFF2-40B4-BE49-F238E27FC236}">
                <a16:creationId xmlns:a16="http://schemas.microsoft.com/office/drawing/2014/main" id="{739873E7-00F2-EBC9-A7BD-B75EACBA6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sz="3200" dirty="0"/>
              <a:t>How It All Began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73F63C-1177-FB80-A84E-6B4311DD5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055" y="1552613"/>
            <a:ext cx="2038273" cy="20382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9CD1BEB-8375-F003-9E4B-12849194E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7394" y="337779"/>
            <a:ext cx="2044412" cy="203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6F690-F023-0869-6B0D-620FC2676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552" y="1381982"/>
            <a:ext cx="1791158" cy="2379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CCEFD5-7501-BC00-B255-0E39D2A7E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2906" y="1424455"/>
            <a:ext cx="1721747" cy="1147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9E4A4-0984-B588-DA24-EC1533511C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9170" y="3115371"/>
            <a:ext cx="1584540" cy="11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5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8237209-D761-42EB-F066-9C7F22FCF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>
            <a:extLst>
              <a:ext uri="{FF2B5EF4-FFF2-40B4-BE49-F238E27FC236}">
                <a16:creationId xmlns:a16="http://schemas.microsoft.com/office/drawing/2014/main" id="{894856B1-4845-26C2-9D62-A9301BF40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volunteers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85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76387FF4-B582-3F93-FC44-18658C478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>
            <a:extLst>
              <a:ext uri="{FF2B5EF4-FFF2-40B4-BE49-F238E27FC236}">
                <a16:creationId xmlns:a16="http://schemas.microsoft.com/office/drawing/2014/main" id="{9772FAFF-523A-ADFF-7FB2-60B4C4E87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79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Mentors &amp; Directors </a:t>
            </a:r>
            <a:br>
              <a:rPr lang="en-US" dirty="0"/>
            </a:br>
            <a:r>
              <a:rPr lang="en-US" sz="2200" dirty="0">
                <a:solidFill>
                  <a:srgbClr val="258220"/>
                </a:solidFill>
              </a:rPr>
              <a:t>From the University of Sussex </a:t>
            </a:r>
            <a:endParaRPr dirty="0">
              <a:solidFill>
                <a:srgbClr val="258220"/>
              </a:solidFill>
            </a:endParaRPr>
          </a:p>
        </p:txBody>
      </p:sp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DD58A83D-FBEA-7291-2F72-4AA3AD0AE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36992" y="1565150"/>
            <a:ext cx="3846763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GB" b="1" dirty="0"/>
              <a:t>Dexter Shepherd</a:t>
            </a:r>
          </a:p>
          <a:p>
            <a:pPr marL="0" lvl="0" indent="0">
              <a:buNone/>
            </a:pPr>
            <a:r>
              <a:rPr lang="en-GB" dirty="0"/>
              <a:t>PhD in AI and Robotics</a:t>
            </a:r>
          </a:p>
          <a:p>
            <a:pPr marL="0" lvl="0" indent="0">
              <a:buNone/>
            </a:pPr>
            <a:endParaRPr lang="en-GB" b="1" dirty="0"/>
          </a:p>
          <a:p>
            <a:pPr marL="0" lvl="0" indent="0">
              <a:buNone/>
            </a:pPr>
            <a:r>
              <a:rPr lang="en-GB" b="1" dirty="0"/>
              <a:t>Paula Seidler</a:t>
            </a:r>
          </a:p>
          <a:p>
            <a:pPr marL="0" indent="0">
              <a:buNone/>
            </a:pPr>
            <a:r>
              <a:rPr lang="en-GB" dirty="0"/>
              <a:t>PhD in AI and Computer Vision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Alejandra Carriero</a:t>
            </a:r>
          </a:p>
          <a:p>
            <a:pPr marL="0" indent="0">
              <a:buNone/>
            </a:pPr>
            <a:r>
              <a:rPr lang="en-GB" dirty="0"/>
              <a:t>PhD in Neuroscience and AI</a:t>
            </a:r>
          </a:p>
          <a:p>
            <a:pPr marL="0" indent="0">
              <a:buNone/>
            </a:pPr>
            <a:endParaRPr lang="en-GB" dirty="0"/>
          </a:p>
          <a:p>
            <a:pPr marL="0" lvl="0" indent="0">
              <a:buNone/>
            </a:pPr>
            <a:endParaRPr b="1" dirty="0"/>
          </a:p>
        </p:txBody>
      </p:sp>
      <p:pic>
        <p:nvPicPr>
          <p:cNvPr id="2" name="Google Shape;390;p56">
            <a:extLst>
              <a:ext uri="{FF2B5EF4-FFF2-40B4-BE49-F238E27FC236}">
                <a16:creationId xmlns:a16="http://schemas.microsoft.com/office/drawing/2014/main" id="{AF831A30-221A-EA45-38F2-A814C341F2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982" r="4297"/>
          <a:stretch/>
        </p:blipFill>
        <p:spPr>
          <a:xfrm>
            <a:off x="5983755" y="1799966"/>
            <a:ext cx="2245846" cy="2482594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302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79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dirty="0"/>
              <a:t>Martin Chirwa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2400250" y="1255775"/>
            <a:ext cx="4305350" cy="2950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yr BSc Irrigation engineering, LUANAR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Research:</a:t>
            </a:r>
          </a:p>
          <a:p>
            <a:pPr marL="0" lvl="0" indent="0">
              <a:lnSpc>
                <a:spcPct val="160000"/>
              </a:lnSpc>
              <a:buNone/>
            </a:pPr>
            <a:r>
              <a:rPr lang="en-US" b="1" dirty="0">
                <a:ln w="15875"/>
                <a:gradFill>
                  <a:gsLst>
                    <a:gs pos="0">
                      <a:schemeClr val="accent1">
                        <a:lumOff val="-19999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9"/>
                      </a:schemeClr>
                    </a:gs>
                  </a:gsLst>
                  <a:lin ang="0" scaled="0"/>
                </a:gradFill>
                <a:ea typeface="Adobe Fan Heiti Std B" panose="020B0700000000000000" charset="-120"/>
                <a:cs typeface="+mn-lt"/>
              </a:rPr>
              <a:t>Design and Implementation of an IoT-Based Low Power Wide Area Network (LPWAN) Rain Gauge System for Agricultural Monitoring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F6E69-FF4A-DAA1-F257-1F837269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31" y="946994"/>
            <a:ext cx="1274608" cy="1699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44595-DB82-E38D-F690-9CE473764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656" y="2891883"/>
            <a:ext cx="1964473" cy="1473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122C3-53D1-6E85-7878-839E1CF7E9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58" r="5458"/>
          <a:stretch/>
        </p:blipFill>
        <p:spPr>
          <a:xfrm>
            <a:off x="422150" y="1109472"/>
            <a:ext cx="1836234" cy="2653864"/>
          </a:xfrm>
          <a:prstGeom prst="parallelogram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4137D033-ABE0-64C1-54C7-83AC8F766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>
            <a:extLst>
              <a:ext uri="{FF2B5EF4-FFF2-40B4-BE49-F238E27FC236}">
                <a16:creationId xmlns:a16="http://schemas.microsoft.com/office/drawing/2014/main" id="{24EBBAEF-7BB3-547F-91EC-8370CB8F2E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79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dirty="0"/>
              <a:t>Hobby M. Bwanali</a:t>
            </a:r>
            <a:endParaRPr dirty="0"/>
          </a:p>
        </p:txBody>
      </p:sp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42332DC0-971F-C339-80D7-B07600C41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00250" y="1255775"/>
            <a:ext cx="4305350" cy="2215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yr MSc Irrigation engineering, LUANAR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Research:</a:t>
            </a:r>
          </a:p>
          <a:p>
            <a:pPr marL="0" lvl="0" indent="0">
              <a:lnSpc>
                <a:spcPct val="160000"/>
              </a:lnSpc>
              <a:buNone/>
            </a:pPr>
            <a:r>
              <a:rPr lang="en-US" b="1" dirty="0">
                <a:ln w="15875"/>
                <a:gradFill>
                  <a:gsLst>
                    <a:gs pos="0">
                      <a:schemeClr val="accent1">
                        <a:lumOff val="-19999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9"/>
                      </a:schemeClr>
                    </a:gs>
                  </a:gsLst>
                  <a:lin ang="0" scaled="0"/>
                </a:gradFill>
                <a:ea typeface="Adobe Fan Heiti Std B" panose="020B0700000000000000" charset="-120"/>
                <a:cs typeface="+mn-lt"/>
              </a:rPr>
              <a:t>Performance Comparison of Machine Learning Models in Rainfall Prediction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13F7A-94FA-546B-8E75-19B3157AB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4440" t="11198" r="17951" b="34381"/>
          <a:stretch>
            <a:fillRect/>
          </a:stretch>
        </p:blipFill>
        <p:spPr>
          <a:xfrm>
            <a:off x="422150" y="964184"/>
            <a:ext cx="1836234" cy="2799152"/>
          </a:xfrm>
          <a:prstGeom prst="parallelogram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F48EA-FD46-756A-43D1-9E30B2186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52" y="728343"/>
            <a:ext cx="1601601" cy="19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3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course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What You’ll Build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-US" sz="2400" dirty="0"/>
              <a:t>Data loggers</a:t>
            </a:r>
          </a:p>
          <a:p>
            <a:pPr marL="342900"/>
            <a:r>
              <a:rPr lang="en-US" sz="2400" dirty="0"/>
              <a:t>Sensor-based prototypes</a:t>
            </a:r>
          </a:p>
          <a:p>
            <a:pPr marL="342900"/>
            <a:r>
              <a:rPr lang="en-US" sz="2400" dirty="0"/>
              <a:t>Machine learning models</a:t>
            </a:r>
          </a:p>
          <a:p>
            <a:pPr marL="342900"/>
            <a:r>
              <a:rPr lang="en-US" sz="2400" b="1" dirty="0"/>
              <a:t>Final project</a:t>
            </a:r>
            <a:r>
              <a:rPr lang="en-US" sz="2400" dirty="0"/>
              <a:t>: real-world application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not to expect</a:t>
            </a:r>
            <a:endParaRPr/>
          </a:p>
        </p:txBody>
      </p:sp>
      <p:sp>
        <p:nvSpPr>
          <p:cNvPr id="293" name="Google Shape;293;p40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providing the foundations, rather than making experts in 2 weeks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datasets we make will not be the finished product!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58F9477A-2632-B72F-3B78-DB0A8D376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>
            <a:extLst>
              <a:ext uri="{FF2B5EF4-FFF2-40B4-BE49-F238E27FC236}">
                <a16:creationId xmlns:a16="http://schemas.microsoft.com/office/drawing/2014/main" id="{8E850BEB-0AC6-46E8-6E2E-179B83D076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5195366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Program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1D7B18-A181-39A4-7EEE-781EFAB7A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76694"/>
              </p:ext>
            </p:extLst>
          </p:nvPr>
        </p:nvGraphicFramePr>
        <p:xfrm>
          <a:off x="1411200" y="1383332"/>
          <a:ext cx="3160800" cy="292475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030518">
                  <a:extLst>
                    <a:ext uri="{9D8B030D-6E8A-4147-A177-3AD203B41FA5}">
                      <a16:colId xmlns:a16="http://schemas.microsoft.com/office/drawing/2014/main" val="3447404683"/>
                    </a:ext>
                  </a:extLst>
                </a:gridCol>
                <a:gridCol w="2130282">
                  <a:extLst>
                    <a:ext uri="{9D8B030D-6E8A-4147-A177-3AD203B41FA5}">
                      <a16:colId xmlns:a16="http://schemas.microsoft.com/office/drawing/2014/main" val="269761932"/>
                    </a:ext>
                  </a:extLst>
                </a:gridCol>
              </a:tblGrid>
              <a:tr h="2773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Day 1</a:t>
                      </a:r>
                      <a:endParaRPr lang="en-US" sz="140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rgbClr val="258220"/>
                          </a:solidFill>
                        </a:rPr>
                        <a:t>Introduction &amp; Team Building</a:t>
                      </a:r>
                      <a:endParaRPr lang="en-US" sz="1400" dirty="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extLst>
                  <a:ext uri="{0D108BD9-81ED-4DB2-BD59-A6C34878D82A}">
                    <a16:rowId xmlns:a16="http://schemas.microsoft.com/office/drawing/2014/main" val="907732155"/>
                  </a:ext>
                </a:extLst>
              </a:tr>
              <a:tr h="2773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Day 2</a:t>
                      </a:r>
                      <a:endParaRPr lang="en-US" sz="140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olidFill>
                            <a:srgbClr val="258220"/>
                          </a:solidFill>
                        </a:rPr>
                        <a:t>Electronics &amp; Python for Hardware</a:t>
                      </a:r>
                      <a:endParaRPr lang="en-US" sz="140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extLst>
                  <a:ext uri="{0D108BD9-81ED-4DB2-BD59-A6C34878D82A}">
                    <a16:rowId xmlns:a16="http://schemas.microsoft.com/office/drawing/2014/main" val="3841656587"/>
                  </a:ext>
                </a:extLst>
              </a:tr>
              <a:tr h="2773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Day 3</a:t>
                      </a:r>
                      <a:endParaRPr lang="en-US" sz="140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olidFill>
                            <a:srgbClr val="258220"/>
                          </a:solidFill>
                        </a:rPr>
                        <a:t>Data Logging Essentials</a:t>
                      </a:r>
                      <a:endParaRPr lang="en-US" sz="140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extLst>
                  <a:ext uri="{0D108BD9-81ED-4DB2-BD59-A6C34878D82A}">
                    <a16:rowId xmlns:a16="http://schemas.microsoft.com/office/drawing/2014/main" val="3700509981"/>
                  </a:ext>
                </a:extLst>
              </a:tr>
              <a:tr h="2773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Day 4</a:t>
                      </a:r>
                      <a:endParaRPr lang="en-US" sz="140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olidFill>
                            <a:srgbClr val="258220"/>
                          </a:solidFill>
                        </a:rPr>
                        <a:t>Data Visualization &amp; Sharing</a:t>
                      </a:r>
                      <a:endParaRPr lang="en-US" sz="140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extLst>
                  <a:ext uri="{0D108BD9-81ED-4DB2-BD59-A6C34878D82A}">
                    <a16:rowId xmlns:a16="http://schemas.microsoft.com/office/drawing/2014/main" val="2799561277"/>
                  </a:ext>
                </a:extLst>
              </a:tr>
              <a:tr h="2773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Day 5</a:t>
                      </a:r>
                      <a:endParaRPr lang="en-US" sz="1400" dirty="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rgbClr val="258220"/>
                          </a:solidFill>
                        </a:rPr>
                        <a:t>Building Electronics for ML Data</a:t>
                      </a:r>
                      <a:endParaRPr lang="en-US" sz="1400" dirty="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/>
                </a:tc>
                <a:extLst>
                  <a:ext uri="{0D108BD9-81ED-4DB2-BD59-A6C34878D82A}">
                    <a16:rowId xmlns:a16="http://schemas.microsoft.com/office/drawing/2014/main" val="27574837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D95878-D338-11D8-F6D9-23B727A64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70246"/>
              </p:ext>
            </p:extLst>
          </p:nvPr>
        </p:nvGraphicFramePr>
        <p:xfrm>
          <a:off x="5327904" y="1383332"/>
          <a:ext cx="3393946" cy="332398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208422">
                  <a:extLst>
                    <a:ext uri="{9D8B030D-6E8A-4147-A177-3AD203B41FA5}">
                      <a16:colId xmlns:a16="http://schemas.microsoft.com/office/drawing/2014/main" val="276382694"/>
                    </a:ext>
                  </a:extLst>
                </a:gridCol>
                <a:gridCol w="2185524">
                  <a:extLst>
                    <a:ext uri="{9D8B030D-6E8A-4147-A177-3AD203B41FA5}">
                      <a16:colId xmlns:a16="http://schemas.microsoft.com/office/drawing/2014/main" val="1040018508"/>
                    </a:ext>
                  </a:extLst>
                </a:gridCol>
              </a:tblGrid>
              <a:tr h="3422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Day 6</a:t>
                      </a:r>
                      <a:endParaRPr lang="en-US" sz="1400" dirty="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rgbClr val="258220"/>
                          </a:solidFill>
                        </a:rPr>
                        <a:t>Regression &amp; Prediction Models</a:t>
                      </a:r>
                      <a:endParaRPr lang="en-US" sz="1400" dirty="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extLst>
                  <a:ext uri="{0D108BD9-81ED-4DB2-BD59-A6C34878D82A}">
                    <a16:rowId xmlns:a16="http://schemas.microsoft.com/office/drawing/2014/main" val="2838540361"/>
                  </a:ext>
                </a:extLst>
              </a:tr>
              <a:tr h="67535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Day 7</a:t>
                      </a:r>
                      <a:endParaRPr lang="en-US" sz="1400" dirty="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rgbClr val="258220"/>
                          </a:solidFill>
                        </a:rPr>
                        <a:t>Classification Models</a:t>
                      </a:r>
                      <a:endParaRPr lang="en-US" sz="1400" dirty="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extLst>
                  <a:ext uri="{0D108BD9-81ED-4DB2-BD59-A6C34878D82A}">
                    <a16:rowId xmlns:a16="http://schemas.microsoft.com/office/drawing/2014/main" val="2126325249"/>
                  </a:ext>
                </a:extLst>
              </a:tr>
              <a:tr h="60656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Day 8</a:t>
                      </a:r>
                      <a:endParaRPr lang="en-US" sz="1400" dirty="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rgbClr val="258220"/>
                          </a:solidFill>
                        </a:rPr>
                        <a:t>Neural Networks &amp; Deep Learning</a:t>
                      </a:r>
                      <a:endParaRPr lang="en-US" sz="1400" dirty="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extLst>
                  <a:ext uri="{0D108BD9-81ED-4DB2-BD59-A6C34878D82A}">
                    <a16:rowId xmlns:a16="http://schemas.microsoft.com/office/drawing/2014/main" val="3722426472"/>
                  </a:ext>
                </a:extLst>
              </a:tr>
              <a:tr h="67535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solidFill>
                            <a:schemeClr val="bg2"/>
                          </a:solidFill>
                        </a:rPr>
                        <a:t>Day 9</a:t>
                      </a:r>
                      <a:endParaRPr lang="en-US" sz="140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rgbClr val="258220"/>
                          </a:solidFill>
                        </a:rPr>
                        <a:t>Data Augmentation &amp; Scaling</a:t>
                      </a:r>
                      <a:endParaRPr lang="en-US" sz="1400" dirty="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extLst>
                  <a:ext uri="{0D108BD9-81ED-4DB2-BD59-A6C34878D82A}">
                    <a16:rowId xmlns:a16="http://schemas.microsoft.com/office/drawing/2014/main" val="3443166065"/>
                  </a:ext>
                </a:extLst>
              </a:tr>
              <a:tr h="67535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Day 10</a:t>
                      </a:r>
                      <a:endParaRPr lang="en-US" sz="1400" dirty="0">
                        <a:solidFill>
                          <a:schemeClr val="bg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rgbClr val="258220"/>
                          </a:solidFill>
                        </a:rPr>
                        <a:t>Final projects presentations</a:t>
                      </a:r>
                      <a:endParaRPr lang="en-US" sz="1400" dirty="0">
                        <a:solidFill>
                          <a:srgbClr val="25822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8945" marR="48945" marT="24473" marB="24473" anchor="ctr"/>
                </a:tc>
                <a:extLst>
                  <a:ext uri="{0D108BD9-81ED-4DB2-BD59-A6C34878D82A}">
                    <a16:rowId xmlns:a16="http://schemas.microsoft.com/office/drawing/2014/main" val="159306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193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Labs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Course Objectives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2400250" y="1388512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000" dirty="0"/>
              <a:t>Learn to work with micro controllers</a:t>
            </a:r>
          </a:p>
          <a:p>
            <a:r>
              <a:rPr lang="en-US" sz="2000" dirty="0"/>
              <a:t>Understand how to log and store sensor data</a:t>
            </a:r>
          </a:p>
          <a:p>
            <a:r>
              <a:rPr lang="en-US" sz="2000" dirty="0"/>
              <a:t>Build datasets for machine learning</a:t>
            </a:r>
          </a:p>
          <a:p>
            <a:r>
              <a:rPr lang="en-US" sz="2000" dirty="0"/>
              <a:t>Train and deploy ML models </a:t>
            </a:r>
          </a:p>
          <a:p>
            <a:r>
              <a:rPr lang="en-US" sz="2000" dirty="0"/>
              <a:t>Apply skills to real-world challenges (e.g., rainfall prediction, irrigation)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Installations and setups</a:t>
            </a:r>
            <a:endParaRPr dirty="0"/>
          </a:p>
        </p:txBody>
      </p:sp>
      <p:sp>
        <p:nvSpPr>
          <p:cNvPr id="373" name="Google Shape;373;p53"/>
          <p:cNvSpPr txBox="1">
            <a:spLocks noGrp="1"/>
          </p:cNvSpPr>
          <p:nvPr>
            <p:ph type="body" idx="1"/>
          </p:nvPr>
        </p:nvSpPr>
        <p:spPr>
          <a:xfrm>
            <a:off x="2400250" y="1284564"/>
            <a:ext cx="5497974" cy="1244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/>
              <a:t>Vscode</a:t>
            </a:r>
            <a:r>
              <a:rPr lang="en-GB" dirty="0"/>
              <a:t> -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https://code.visualstudio.com/</a:t>
            </a:r>
            <a:r>
              <a:rPr lang="en-GB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Thonny IDE - </a:t>
            </a:r>
            <a:r>
              <a:rPr lang="en-GB" u="sng" dirty="0">
                <a:solidFill>
                  <a:schemeClr val="hlink"/>
                </a:solidFill>
                <a:hlinkClick r:id="rId4"/>
              </a:rPr>
              <a:t>https://thonny.org/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2" name="Google Shape;366;p52">
            <a:extLst>
              <a:ext uri="{FF2B5EF4-FFF2-40B4-BE49-F238E27FC236}">
                <a16:creationId xmlns:a16="http://schemas.microsoft.com/office/drawing/2014/main" id="{BE6AE8D3-DF04-FD85-E1FC-1DCA3B3442CA}"/>
              </a:ext>
            </a:extLst>
          </p:cNvPr>
          <p:cNvSpPr txBox="1">
            <a:spLocks/>
          </p:cNvSpPr>
          <p:nvPr/>
        </p:nvSpPr>
        <p:spPr>
          <a:xfrm>
            <a:off x="2400250" y="2529524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/>
              <a:t>Best resources</a:t>
            </a:r>
          </a:p>
        </p:txBody>
      </p:sp>
      <p:sp>
        <p:nvSpPr>
          <p:cNvPr id="3" name="Google Shape;367;p52">
            <a:extLst>
              <a:ext uri="{FF2B5EF4-FFF2-40B4-BE49-F238E27FC236}">
                <a16:creationId xmlns:a16="http://schemas.microsoft.com/office/drawing/2014/main" id="{CDA37DFD-980B-BC44-CC27-24232A5FFC73}"/>
              </a:ext>
            </a:extLst>
          </p:cNvPr>
          <p:cNvSpPr txBox="1">
            <a:spLocks/>
          </p:cNvSpPr>
          <p:nvPr/>
        </p:nvSpPr>
        <p:spPr>
          <a:xfrm>
            <a:off x="2400250" y="3328894"/>
            <a:ext cx="6321600" cy="116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/>
            <a:r>
              <a:rPr lang="en-US" dirty="0"/>
              <a:t>Use the internet! python documentation, </a:t>
            </a:r>
            <a:r>
              <a:rPr lang="en-US" dirty="0" err="1"/>
              <a:t>adafruit</a:t>
            </a:r>
            <a:r>
              <a:rPr lang="en-US" dirty="0"/>
              <a:t> learn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Talk to each other and work together!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0BA8D00B-0E02-BFD8-F9F9-74FD91441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>
            <a:extLst>
              <a:ext uri="{FF2B5EF4-FFF2-40B4-BE49-F238E27FC236}">
                <a16:creationId xmlns:a16="http://schemas.microsoft.com/office/drawing/2014/main" id="{55EF80C7-7F86-3BA6-3170-DD4A07354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to do next</a:t>
            </a:r>
            <a:endParaRPr dirty="0"/>
          </a:p>
        </p:txBody>
      </p:sp>
      <p:sp>
        <p:nvSpPr>
          <p:cNvPr id="373" name="Google Shape;373;p53">
            <a:extLst>
              <a:ext uri="{FF2B5EF4-FFF2-40B4-BE49-F238E27FC236}">
                <a16:creationId xmlns:a16="http://schemas.microsoft.com/office/drawing/2014/main" id="{985F21B1-7AED-2610-9648-2F9CE5DB2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00250" y="1284564"/>
            <a:ext cx="5853734" cy="294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lnSpc>
                <a:spcPct val="160000"/>
              </a:lnSpc>
              <a:spcBef>
                <a:spcPts val="1200"/>
              </a:spcBef>
            </a:pPr>
            <a:r>
              <a:rPr lang="en-US" sz="2000" dirty="0"/>
              <a:t>Python coding practice</a:t>
            </a:r>
          </a:p>
          <a:p>
            <a:pPr marL="285750" indent="-285750">
              <a:lnSpc>
                <a:spcPct val="160000"/>
              </a:lnSpc>
              <a:spcBef>
                <a:spcPts val="1200"/>
              </a:spcBef>
            </a:pPr>
            <a:r>
              <a:rPr lang="en-US" sz="2000" dirty="0"/>
              <a:t>Karel game</a:t>
            </a:r>
          </a:p>
          <a:p>
            <a:pPr marL="0" lvl="0" indent="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58220"/>
                </a:solidFill>
              </a:rPr>
              <a:t>OPEN</a:t>
            </a:r>
            <a:r>
              <a:rPr lang="en-US" sz="2000" dirty="0"/>
              <a:t> </a:t>
            </a:r>
            <a:r>
              <a:rPr lang="en-US" sz="2000" b="1" i="1" dirty="0"/>
              <a:t>Lab_day1.pynb </a:t>
            </a:r>
            <a:r>
              <a:rPr lang="en-US" sz="2000" dirty="0"/>
              <a:t>in the worksheets folder and practice working with python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77744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Wrap-Up &amp; Preview of Day 2</a:t>
            </a:r>
            <a:endParaRPr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1878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/>
              <a:t>Tomorrow</a:t>
            </a:r>
            <a:r>
              <a:rPr lang="en-US" sz="2400" dirty="0"/>
              <a:t>: Electronics &amp; sensor basics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/>
              <a:t>Lab</a:t>
            </a:r>
            <a:r>
              <a:rPr lang="en-US" sz="2400" dirty="0"/>
              <a:t>: working with buttons and LEDs and other components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ED6B9-9F21-9AB1-1A1E-5142E6FF9AA4}"/>
              </a:ext>
            </a:extLst>
          </p:cNvPr>
          <p:cNvSpPr txBox="1"/>
          <p:nvPr/>
        </p:nvSpPr>
        <p:spPr>
          <a:xfrm>
            <a:off x="2410112" y="3761750"/>
            <a:ext cx="63216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258220"/>
                </a:solidFill>
              </a:rPr>
              <a:t>Great start today! Tomorrow, we dive into hardware and sensors get ready to build.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table</a:t>
            </a:r>
            <a:endParaRPr/>
          </a:p>
        </p:txBody>
      </p:sp>
      <p:graphicFrame>
        <p:nvGraphicFramePr>
          <p:cNvPr id="2" name="Google Shape;384;p55">
            <a:extLst>
              <a:ext uri="{FF2B5EF4-FFF2-40B4-BE49-F238E27FC236}">
                <a16:creationId xmlns:a16="http://schemas.microsoft.com/office/drawing/2014/main" id="{7F682C8C-6334-9897-116A-070F11B99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05633"/>
              </p:ext>
            </p:extLst>
          </p:nvPr>
        </p:nvGraphicFramePr>
        <p:xfrm>
          <a:off x="156263" y="1122525"/>
          <a:ext cx="8831475" cy="26531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61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6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Timetable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Mon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Tue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Wed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Thu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Fri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Sat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Sun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Mon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Tue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Wed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bg1"/>
                          </a:solidFill>
                        </a:rPr>
                        <a:t>Thu</a:t>
                      </a:r>
                      <a:endParaRPr sz="100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Fri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Lecture (1.5 hours)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2"/>
                          </a:solidFill>
                        </a:rPr>
                        <a:t>11:00am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10:30am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</a:rPr>
                        <a:t>10:30am</a:t>
                      </a:r>
                      <a:endParaRPr dirty="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bg1"/>
                          </a:solidFill>
                        </a:rPr>
                        <a:t>Practical (2 hours)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bg2"/>
                          </a:solidFill>
                        </a:rPr>
                        <a:t>13:00pm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822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13:00pm</a:t>
                      </a:r>
                      <a:endParaRPr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2"/>
                          </a:solidFill>
                        </a:rPr>
                        <a:t>13:00pm</a:t>
                      </a:r>
                      <a:endParaRPr dirty="0"/>
                    </a:p>
                  </a:txBody>
                  <a:tcPr marL="28575" marR="28575" marT="19050" marB="19050" anchor="b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Course Structure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2410112" y="1363750"/>
            <a:ext cx="6321600" cy="3234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Duration:</a:t>
            </a:r>
            <a:r>
              <a:rPr lang="en-US" sz="2000" dirty="0"/>
              <a:t> 10 days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Format:</a:t>
            </a:r>
            <a:r>
              <a:rPr lang="en-US" sz="2000" dirty="0"/>
              <a:t> Daily lectures + hands-on labs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Week 1:</a:t>
            </a:r>
            <a:r>
              <a:rPr lang="en-US" sz="2000" dirty="0"/>
              <a:t> Electronics, data logging, visualization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Week 2:</a:t>
            </a:r>
            <a:r>
              <a:rPr lang="en-US" sz="2000" dirty="0"/>
              <a:t> ML models, deployment, presentations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Fieldwork:</a:t>
            </a:r>
            <a:r>
              <a:rPr lang="en-US" sz="2000" dirty="0"/>
              <a:t> Collect real datasets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Final Day:</a:t>
            </a:r>
            <a:r>
              <a:rPr lang="en-US" sz="2000" dirty="0"/>
              <a:t> Present your project</a:t>
            </a: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" y="1363750"/>
            <a:ext cx="2105312" cy="210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Tools &amp; Materials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sz="2000" dirty="0"/>
              <a:t>Raspberry Pi Pico microcontroller</a:t>
            </a:r>
          </a:p>
          <a:p>
            <a:pPr marL="285750" indent="-285750">
              <a:lnSpc>
                <a:spcPct val="150000"/>
              </a:lnSpc>
            </a:pPr>
            <a:r>
              <a:rPr lang="en-US" sz="2000" b="1" dirty="0"/>
              <a:t>Sensors &amp; components</a:t>
            </a:r>
            <a:r>
              <a:rPr lang="en-US" sz="2000" dirty="0"/>
              <a:t>: temperature, humidity, SD cards, breadboards, jumper wires</a:t>
            </a:r>
          </a:p>
          <a:p>
            <a:pPr marL="285750" indent="-285750">
              <a:lnSpc>
                <a:spcPct val="150000"/>
              </a:lnSpc>
            </a:pPr>
            <a:r>
              <a:rPr lang="en-US" sz="2000" i="1" dirty="0" err="1"/>
              <a:t>CircuitPython</a:t>
            </a:r>
            <a:endParaRPr lang="en-US" sz="2000" i="1" dirty="0"/>
          </a:p>
          <a:p>
            <a:pPr marL="285750" indent="-285750">
              <a:lnSpc>
                <a:spcPct val="150000"/>
              </a:lnSpc>
            </a:pPr>
            <a:r>
              <a:rPr lang="en-US" sz="2000" dirty="0"/>
              <a:t>Integrated Development Environments (</a:t>
            </a:r>
            <a:r>
              <a:rPr lang="en-US" sz="2000" i="1" dirty="0"/>
              <a:t>VS Code, Thonny</a:t>
            </a:r>
            <a:r>
              <a:rPr lang="en-US" sz="2000" dirty="0"/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What’s Machine Learning (ML)?</a:t>
            </a:r>
            <a:endParaRPr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2410112" y="1363750"/>
            <a:ext cx="6311738" cy="32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lnSpc>
                <a:spcPct val="170000"/>
              </a:lnSpc>
              <a:buNone/>
            </a:pPr>
            <a:r>
              <a:rPr lang="en-US" sz="2000" dirty="0"/>
              <a:t>Machine Learning is a method of teaching computers to learn patterns from data and make predictions or decisions without being explicitly programmed.</a:t>
            </a:r>
          </a:p>
          <a:p>
            <a:pPr marL="114300" indent="0">
              <a:lnSpc>
                <a:spcPct val="170000"/>
              </a:lnSpc>
              <a:buNone/>
            </a:pPr>
            <a:endParaRPr lang="en-US" sz="2000" dirty="0"/>
          </a:p>
          <a:p>
            <a:pPr marL="114300" indent="0">
              <a:lnSpc>
                <a:spcPct val="170000"/>
              </a:lnSpc>
              <a:buNone/>
            </a:pPr>
            <a:r>
              <a:rPr lang="en-US" sz="2000" b="1" dirty="0"/>
              <a:t>e.g.</a:t>
            </a:r>
            <a:r>
              <a:rPr lang="en-US" sz="2000" dirty="0"/>
              <a:t>: Predicting soil moisture levels based on temperature and humidity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A73FF03A-496D-FFC2-08FA-72FD9722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>
            <a:extLst>
              <a:ext uri="{FF2B5EF4-FFF2-40B4-BE49-F238E27FC236}">
                <a16:creationId xmlns:a16="http://schemas.microsoft.com/office/drawing/2014/main" id="{27B166AA-3E9E-7AA9-F398-D5B8896B33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ML or Traditional Programming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6D5536-1286-A34B-C30A-057D79E88A8A}"/>
              </a:ext>
            </a:extLst>
          </p:cNvPr>
          <p:cNvGraphicFramePr>
            <a:graphicFrameLocks noGrp="1"/>
          </p:cNvGraphicFramePr>
          <p:nvPr/>
        </p:nvGraphicFramePr>
        <p:xfrm>
          <a:off x="819894" y="1694339"/>
          <a:ext cx="3160712" cy="148768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160712">
                  <a:extLst>
                    <a:ext uri="{9D8B030D-6E8A-4147-A177-3AD203B41FA5}">
                      <a16:colId xmlns:a16="http://schemas.microsoft.com/office/drawing/2014/main" val="840053237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Traditional Programming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53272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Rules are coded manually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5788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Output is predictable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090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Good for fixed logic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049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E76FEC-DA13-3EFE-F50C-F40CFCB8D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444081"/>
              </p:ext>
            </p:extLst>
          </p:nvPr>
        </p:nvGraphicFramePr>
        <p:xfrm>
          <a:off x="5561050" y="1694339"/>
          <a:ext cx="3160712" cy="148768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160712">
                  <a:extLst>
                    <a:ext uri="{9D8B030D-6E8A-4147-A177-3AD203B41FA5}">
                      <a16:colId xmlns:a16="http://schemas.microsoft.com/office/drawing/2014/main" val="14134660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Machine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04019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Learns rules from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40688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Output adapts to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2112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Good for complex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214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367AE95-1929-E54C-22D7-2A411897615D}"/>
              </a:ext>
            </a:extLst>
          </p:cNvPr>
          <p:cNvSpPr/>
          <p:nvPr/>
        </p:nvSpPr>
        <p:spPr>
          <a:xfrm>
            <a:off x="4287362" y="1976514"/>
            <a:ext cx="966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52557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machine learning interesting/relevant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1255776" y="1908548"/>
            <a:ext cx="7648954" cy="1103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-GB" sz="1800" dirty="0"/>
              <a:t>There is so much data to be handled!</a:t>
            </a:r>
            <a:r>
              <a:rPr lang="en-US" sz="1800" dirty="0"/>
              <a:t> Too much to be processed manually. Every second about 24,000 gigabytes is uploaded to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rcRect l="4092" t="51285" r="10923"/>
          <a:stretch>
            <a:fillRect/>
          </a:stretch>
        </p:blipFill>
        <p:spPr>
          <a:xfrm>
            <a:off x="5271514" y="3136735"/>
            <a:ext cx="3450336" cy="143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8;p20">
            <a:extLst>
              <a:ext uri="{FF2B5EF4-FFF2-40B4-BE49-F238E27FC236}">
                <a16:creationId xmlns:a16="http://schemas.microsoft.com/office/drawing/2014/main" id="{5EA1E8BA-7DDA-5BC9-754C-50C5AD29EA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r="24361" b="47055"/>
          <a:stretch>
            <a:fillRect/>
          </a:stretch>
        </p:blipFill>
        <p:spPr>
          <a:xfrm>
            <a:off x="1501114" y="2932168"/>
            <a:ext cx="3070886" cy="155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Background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4AA49E20-4572-B19A-C28F-150B787E6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>
            <a:extLst>
              <a:ext uri="{FF2B5EF4-FFF2-40B4-BE49-F238E27FC236}">
                <a16:creationId xmlns:a16="http://schemas.microsoft.com/office/drawing/2014/main" id="{478F86E3-A0CB-B83B-46AD-478AFACF1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sz="3200" dirty="0"/>
              <a:t>How It All Began</a:t>
            </a:r>
          </a:p>
        </p:txBody>
      </p:sp>
      <p:sp>
        <p:nvSpPr>
          <p:cNvPr id="137" name="Google Shape;137;p20">
            <a:extLst>
              <a:ext uri="{FF2B5EF4-FFF2-40B4-BE49-F238E27FC236}">
                <a16:creationId xmlns:a16="http://schemas.microsoft.com/office/drawing/2014/main" id="{D15CCEAF-1DCF-8919-F9E0-28E8FF5B7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00250" y="1356916"/>
            <a:ext cx="5829350" cy="3210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70000"/>
              </a:lnSpc>
            </a:pPr>
            <a:r>
              <a:rPr lang="en-US" sz="1600" dirty="0"/>
              <a:t>The training was first conducted in 2024 at LUANAR Bunda Campus, </a:t>
            </a:r>
          </a:p>
          <a:p>
            <a:pPr marL="285750" indent="-285750">
              <a:lnSpc>
                <a:spcPct val="170000"/>
              </a:lnSpc>
            </a:pPr>
            <a:r>
              <a:rPr lang="en-US" sz="1600" dirty="0"/>
              <a:t>facilitated by a team of PhD students from the University of Sussex (UK).</a:t>
            </a:r>
          </a:p>
          <a:p>
            <a:pPr marL="285750" indent="-285750">
              <a:lnSpc>
                <a:spcPct val="170000"/>
              </a:lnSpc>
            </a:pPr>
            <a:r>
              <a:rPr lang="en-US" sz="1600" dirty="0"/>
              <a:t>Focused on empowering students with practical skills in AI, machine learning, electronics, Python programming, and real-world applications</a:t>
            </a:r>
            <a:endParaRPr sz="16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3CBA1E9-F41F-3FD1-9EAF-81D322DF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055" y="1552613"/>
            <a:ext cx="2038273" cy="20382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9F450B0-6A5B-8A83-BF60-CF9CA8445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7394" y="337779"/>
            <a:ext cx="2044412" cy="20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2963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634</Words>
  <Application>Microsoft Office PowerPoint</Application>
  <PresentationFormat>On-screen Show (16:9)</PresentationFormat>
  <Paragraphs>145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Lato</vt:lpstr>
      <vt:lpstr>Raleway</vt:lpstr>
      <vt:lpstr>Adobe Fan Heiti Std B</vt:lpstr>
      <vt:lpstr>Swiss</vt:lpstr>
      <vt:lpstr>Data collection &amp; Machine Learning Training</vt:lpstr>
      <vt:lpstr>Course Objectives</vt:lpstr>
      <vt:lpstr>Course Structure</vt:lpstr>
      <vt:lpstr>Tools &amp; Materials</vt:lpstr>
      <vt:lpstr>What’s Machine Learning (ML)?</vt:lpstr>
      <vt:lpstr>ML or Traditional Programming</vt:lpstr>
      <vt:lpstr>Why is machine learning interesting/relevant</vt:lpstr>
      <vt:lpstr>Background</vt:lpstr>
      <vt:lpstr>How It All Began</vt:lpstr>
      <vt:lpstr>How It All Began</vt:lpstr>
      <vt:lpstr>The volunteers</vt:lpstr>
      <vt:lpstr>Mentors &amp; Directors  From the University of Sussex </vt:lpstr>
      <vt:lpstr>Martin Chirwa</vt:lpstr>
      <vt:lpstr>Hobby M. Bwanali</vt:lpstr>
      <vt:lpstr>This course</vt:lpstr>
      <vt:lpstr>What You’ll Build</vt:lpstr>
      <vt:lpstr>What not to expect</vt:lpstr>
      <vt:lpstr>Program</vt:lpstr>
      <vt:lpstr>Labs</vt:lpstr>
      <vt:lpstr>Installations and setups</vt:lpstr>
      <vt:lpstr>What to do next</vt:lpstr>
      <vt:lpstr>Schedule</vt:lpstr>
      <vt:lpstr>Wrap-Up &amp; Preview of Day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hobby bwanali</cp:lastModifiedBy>
  <cp:revision>22</cp:revision>
  <dcterms:modified xsi:type="dcterms:W3CDTF">2025-10-16T21:05:52Z</dcterms:modified>
</cp:coreProperties>
</file>